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7384-5628-44D3-A223-9E18492DCCD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CC51B-8B4D-421B-8372-108178A4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35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7384-5628-44D3-A223-9E18492DCCD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CC51B-8B4D-421B-8372-108178A4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78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7384-5628-44D3-A223-9E18492DCCD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CC51B-8B4D-421B-8372-108178A4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31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7384-5628-44D3-A223-9E18492DCCD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CC51B-8B4D-421B-8372-108178A4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45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7384-5628-44D3-A223-9E18492DCCD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CC51B-8B4D-421B-8372-108178A4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33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7384-5628-44D3-A223-9E18492DCCD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CC51B-8B4D-421B-8372-108178A4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84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7384-5628-44D3-A223-9E18492DCCD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CC51B-8B4D-421B-8372-108178A4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84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7384-5628-44D3-A223-9E18492DCCD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CC51B-8B4D-421B-8372-108178A4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09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7384-5628-44D3-A223-9E18492DCCD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CC51B-8B4D-421B-8372-108178A4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8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7384-5628-44D3-A223-9E18492DCCD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CC51B-8B4D-421B-8372-108178A4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1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7384-5628-44D3-A223-9E18492DCCD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CC51B-8B4D-421B-8372-108178A4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4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A7384-5628-44D3-A223-9E18492DCCD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CC51B-8B4D-421B-8372-108178A4B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8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39451" y="657224"/>
            <a:ext cx="9604723" cy="2157413"/>
          </a:xfrm>
        </p:spPr>
        <p:txBody>
          <a:bodyPr>
            <a:normAutofit/>
          </a:bodyPr>
          <a:lstStyle/>
          <a:p>
            <a:pPr algn="l"/>
            <a:r>
              <a:rPr lang="hr-HR" b="1" dirty="0" smtClean="0"/>
              <a:t>TEHNIČKA ŠKOLA SISAK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sz="4400" dirty="0" smtClean="0"/>
              <a:t>Regionalni centar kompetentnosti u sektoru elektrotehnika i računalstvo</a:t>
            </a:r>
            <a:endParaRPr lang="en-US" sz="44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939451" y="3314700"/>
            <a:ext cx="10704861" cy="1943100"/>
          </a:xfrm>
        </p:spPr>
        <p:txBody>
          <a:bodyPr>
            <a:noAutofit/>
          </a:bodyPr>
          <a:lstStyle/>
          <a:p>
            <a:pPr algn="l"/>
            <a:r>
              <a:rPr lang="hr-HR" sz="2000" b="1" dirty="0" smtClean="0">
                <a:latin typeface="+mj-lt"/>
              </a:rPr>
              <a:t>Naziv projekta:</a:t>
            </a:r>
          </a:p>
          <a:p>
            <a:pPr algn="l"/>
            <a:r>
              <a:rPr lang="hr-HR" sz="2800" dirty="0" smtClean="0">
                <a:latin typeface="+mj-lt"/>
              </a:rPr>
              <a:t>Uspostava regionalnog centra kompetentnosti Tehničke škole Sisak za područje elektrotehnike i računalstva u Sisačko-moslavačkoj županiji</a:t>
            </a:r>
          </a:p>
          <a:p>
            <a:pPr algn="l"/>
            <a:r>
              <a:rPr lang="hr-HR" dirty="0" smtClean="0">
                <a:latin typeface="+mj-lt"/>
              </a:rPr>
              <a:t>KK.09.1.3.01.0014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875"/>
            <a:ext cx="12192000" cy="143245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86" y="0"/>
            <a:ext cx="2861614" cy="2956142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7412477" y="6611779"/>
            <a:ext cx="4779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/>
              <a:t>Projekt je sufinanciran sredstvima EU iz Operativnog programa Konkurentnost i kohezija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6800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875"/>
            <a:ext cx="12192000" cy="143245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86" y="0"/>
            <a:ext cx="2861614" cy="295614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395"/>
            <a:ext cx="12192000" cy="5785210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7412477" y="6611779"/>
            <a:ext cx="4779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/>
              <a:t>Projekt je sufinanciran sredstvima EU iz Operativnog programa Konkurentnost i kohezija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9160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875"/>
            <a:ext cx="12192000" cy="143245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86" y="0"/>
            <a:ext cx="2861614" cy="295614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082"/>
            <a:ext cx="12192000" cy="5757835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7412478" y="6609345"/>
            <a:ext cx="4779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/>
              <a:t>Projekt je sufinanciran sredstvima EU iz Operativnog programa Konkurentnost i kohezija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1595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875"/>
            <a:ext cx="12192000" cy="143245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86" y="0"/>
            <a:ext cx="2861614" cy="295614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911"/>
            <a:ext cx="12192000" cy="5776177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7412477" y="6611779"/>
            <a:ext cx="4779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/>
              <a:t>Projekt je sufinanciran sredstvima EU iz Operativnog programa Konkurentnost i kohezija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5710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875"/>
            <a:ext cx="12192000" cy="143245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86" y="0"/>
            <a:ext cx="2861614" cy="295614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74" y="479824"/>
            <a:ext cx="10058400" cy="5205554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7412477" y="6611779"/>
            <a:ext cx="4779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/>
              <a:t>Projekt je sufinanciran sredstvima EU iz Operativnog programa Konkurentnost i kohezija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5620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875"/>
            <a:ext cx="12192000" cy="143245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86" y="0"/>
            <a:ext cx="2861614" cy="295614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898"/>
            <a:ext cx="11833208" cy="3961879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7412477" y="6611779"/>
            <a:ext cx="4779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/>
              <a:t>Projekt je sufinanciran sredstvima EU iz Operativnog programa Konkurentnost i kohezija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757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86" y="0"/>
            <a:ext cx="2861614" cy="295614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875"/>
            <a:ext cx="12192000" cy="1432459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573932"/>
            <a:ext cx="10515600" cy="56030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 smtClean="0">
                <a:latin typeface="+mj-lt"/>
              </a:rPr>
              <a:t>2. Nadzor</a:t>
            </a:r>
          </a:p>
          <a:p>
            <a:pPr marL="0" indent="0">
              <a:buNone/>
            </a:pPr>
            <a:endParaRPr lang="hr-HR" sz="2400" dirty="0">
              <a:latin typeface="+mj-lt"/>
            </a:endParaRPr>
          </a:p>
          <a:p>
            <a:pPr>
              <a:buFontTx/>
              <a:buChar char="-"/>
            </a:pPr>
            <a:r>
              <a:rPr lang="hr-HR" sz="2400" dirty="0" smtClean="0">
                <a:latin typeface="+mj-lt"/>
              </a:rPr>
              <a:t>Stručni nadzor – uključuje ugovaranje vanjskog stručnjaka za usluge stručnog nadzora nad radovima rekonstrukcije i obnove zgrade bivše domobranske vojarne</a:t>
            </a:r>
          </a:p>
          <a:p>
            <a:pPr>
              <a:buFontTx/>
              <a:buChar char="-"/>
            </a:pPr>
            <a:r>
              <a:rPr lang="hr-HR" sz="2400" dirty="0" smtClean="0">
                <a:latin typeface="+mj-lt"/>
              </a:rPr>
              <a:t>Projektantski nadzor - </a:t>
            </a:r>
            <a:r>
              <a:rPr lang="hr-HR" sz="2400" dirty="0">
                <a:latin typeface="+mj-lt"/>
              </a:rPr>
              <a:t>uključuje ugovaranje vanjskog stručnjaka za usluge </a:t>
            </a:r>
            <a:r>
              <a:rPr lang="hr-HR" sz="2400" dirty="0" smtClean="0">
                <a:latin typeface="+mj-lt"/>
              </a:rPr>
              <a:t>projektantskog </a:t>
            </a:r>
            <a:r>
              <a:rPr lang="hr-HR" sz="2400" dirty="0">
                <a:latin typeface="+mj-lt"/>
              </a:rPr>
              <a:t>nadzora nad radovima rekonstrukcije i obnove zgrade bivše domobranske </a:t>
            </a:r>
            <a:r>
              <a:rPr lang="hr-HR" sz="2400" dirty="0" smtClean="0">
                <a:latin typeface="+mj-lt"/>
              </a:rPr>
              <a:t>vojarne</a:t>
            </a:r>
          </a:p>
          <a:p>
            <a:pPr>
              <a:buFontTx/>
              <a:buChar char="-"/>
            </a:pPr>
            <a:r>
              <a:rPr lang="hr-HR" sz="2400" dirty="0" smtClean="0">
                <a:latin typeface="+mj-lt"/>
              </a:rPr>
              <a:t>Voditelj projekta za gradnju – uključuje ugovaranje vanjskog stručnjaka za usluge voditelja gradnje nad radovima rekonstrukcije i obnove zgrade bivše domobranske vojarne</a:t>
            </a:r>
          </a:p>
          <a:p>
            <a:pPr lvl="4">
              <a:buFontTx/>
              <a:buChar char="-"/>
            </a:pPr>
            <a:endParaRPr lang="hr-HR" sz="1400" dirty="0">
              <a:latin typeface="+mj-lt"/>
            </a:endParaRPr>
          </a:p>
          <a:p>
            <a:pPr marL="0" indent="0">
              <a:buNone/>
            </a:pPr>
            <a:r>
              <a:rPr lang="hr-HR" sz="2400" dirty="0" smtClean="0">
                <a:latin typeface="+mj-lt"/>
              </a:rPr>
              <a:t>- Vrijednost usluga nadzora – </a:t>
            </a:r>
            <a:r>
              <a:rPr lang="hr-HR" sz="2400" b="1" dirty="0" smtClean="0">
                <a:latin typeface="+mj-lt"/>
              </a:rPr>
              <a:t>1.365.000,00 kuna</a:t>
            </a:r>
          </a:p>
          <a:p>
            <a:pPr>
              <a:buFontTx/>
              <a:buChar char="-"/>
            </a:pPr>
            <a:endParaRPr lang="hr-HR" sz="2400" dirty="0"/>
          </a:p>
          <a:p>
            <a:pPr>
              <a:buFontTx/>
              <a:buChar char="-"/>
            </a:pPr>
            <a:endParaRPr lang="hr-HR" sz="2400" dirty="0"/>
          </a:p>
          <a:p>
            <a:pPr>
              <a:buFontTx/>
              <a:buChar char="-"/>
            </a:pPr>
            <a:endParaRPr lang="en-US" sz="2400" dirty="0">
              <a:latin typeface="+mj-lt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7412477" y="6611779"/>
            <a:ext cx="4779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/>
              <a:t>Projekt je sufinanciran sredstvima EU iz Operativnog programa Konkurentnost i kohezija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7154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86" y="0"/>
            <a:ext cx="2861614" cy="295614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875"/>
            <a:ext cx="12192000" cy="1432459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486383"/>
            <a:ext cx="10515600" cy="56905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b="1" dirty="0" smtClean="0">
                <a:latin typeface="+mj-lt"/>
              </a:rPr>
              <a:t>3. </a:t>
            </a:r>
            <a:r>
              <a:rPr lang="hr-HR" b="1" dirty="0" smtClean="0">
                <a:latin typeface="+mj-lt"/>
              </a:rPr>
              <a:t>Opremanje Regionalnog centra kompetencija specijaliziranom </a:t>
            </a:r>
          </a:p>
          <a:p>
            <a:pPr marL="0" indent="0">
              <a:buNone/>
            </a:pPr>
            <a:r>
              <a:rPr lang="hr-HR" b="1" dirty="0" smtClean="0">
                <a:latin typeface="+mj-lt"/>
              </a:rPr>
              <a:t>opremom</a:t>
            </a:r>
            <a:r>
              <a:rPr lang="hr-HR" dirty="0" smtClean="0">
                <a:latin typeface="+mj-lt"/>
              </a:rPr>
              <a:t> što uključuje nabavu opreme za:</a:t>
            </a:r>
          </a:p>
          <a:p>
            <a:pPr marL="0" indent="0">
              <a:buNone/>
            </a:pPr>
            <a:endParaRPr lang="hr-HR" sz="2400" dirty="0">
              <a:latin typeface="+mj-lt"/>
            </a:endParaRPr>
          </a:p>
          <a:p>
            <a:pPr>
              <a:buFontTx/>
              <a:buChar char="-"/>
            </a:pPr>
            <a:r>
              <a:rPr lang="hr-HR" sz="2400" b="1" dirty="0" smtClean="0">
                <a:latin typeface="+mj-lt"/>
              </a:rPr>
              <a:t>Oprema za Microsoft room – multimedijalni centar za </a:t>
            </a:r>
            <a:r>
              <a:rPr lang="hr-HR" sz="2400" b="1" dirty="0" err="1" smtClean="0">
                <a:latin typeface="+mj-lt"/>
              </a:rPr>
              <a:t>gaming</a:t>
            </a:r>
            <a:r>
              <a:rPr lang="hr-HR" sz="2400" b="1" dirty="0" smtClean="0">
                <a:latin typeface="+mj-lt"/>
              </a:rPr>
              <a:t> industriju – Audio i video studio</a:t>
            </a:r>
          </a:p>
          <a:p>
            <a:pPr marL="0" indent="0">
              <a:buNone/>
            </a:pPr>
            <a:r>
              <a:rPr lang="hr-HR" sz="2400" dirty="0" smtClean="0">
                <a:latin typeface="+mj-lt"/>
              </a:rPr>
              <a:t>    predviđeni iznos sredstava: </a:t>
            </a:r>
            <a:r>
              <a:rPr lang="hr-HR" sz="2400" b="1" dirty="0" smtClean="0">
                <a:latin typeface="+mj-lt"/>
              </a:rPr>
              <a:t>1.999.436,25</a:t>
            </a:r>
          </a:p>
          <a:p>
            <a:pPr>
              <a:buFontTx/>
              <a:buChar char="-"/>
            </a:pPr>
            <a:r>
              <a:rPr lang="hr-HR" sz="2400" b="1" dirty="0" smtClean="0">
                <a:latin typeface="+mj-lt"/>
              </a:rPr>
              <a:t>Oprema za praktikum za osnove elektrotehnike i mjerenja u elektrotehnici</a:t>
            </a:r>
          </a:p>
          <a:p>
            <a:pPr marL="0" indent="0">
              <a:buNone/>
            </a:pPr>
            <a:r>
              <a:rPr lang="hr-HR" sz="2400" dirty="0" smtClean="0">
                <a:latin typeface="+mj-lt"/>
              </a:rPr>
              <a:t>   predviđeni </a:t>
            </a:r>
            <a:r>
              <a:rPr lang="hr-HR" sz="2400" dirty="0">
                <a:latin typeface="+mj-lt"/>
              </a:rPr>
              <a:t>iznos sredstava: </a:t>
            </a:r>
            <a:r>
              <a:rPr lang="hr-HR" sz="2400" b="1" dirty="0" smtClean="0">
                <a:latin typeface="+mj-lt"/>
              </a:rPr>
              <a:t>1.520.015,90</a:t>
            </a:r>
          </a:p>
          <a:p>
            <a:pPr>
              <a:buFontTx/>
              <a:buChar char="-"/>
            </a:pPr>
            <a:r>
              <a:rPr lang="hr-HR" sz="2400" b="1" dirty="0" smtClean="0">
                <a:latin typeface="+mj-lt"/>
              </a:rPr>
              <a:t>Oprema za praktikum za robotiku</a:t>
            </a:r>
          </a:p>
          <a:p>
            <a:pPr marL="0" indent="0">
              <a:buNone/>
            </a:pPr>
            <a:r>
              <a:rPr lang="hr-HR" sz="2400" dirty="0" smtClean="0">
                <a:latin typeface="+mj-lt"/>
              </a:rPr>
              <a:t>   predviđeni </a:t>
            </a:r>
            <a:r>
              <a:rPr lang="hr-HR" sz="2400" dirty="0">
                <a:latin typeface="+mj-lt"/>
              </a:rPr>
              <a:t>iznos sredstava: </a:t>
            </a:r>
            <a:r>
              <a:rPr lang="hr-HR" sz="2400" b="1" dirty="0" smtClean="0">
                <a:latin typeface="+mj-lt"/>
              </a:rPr>
              <a:t>1.582.652,29</a:t>
            </a:r>
            <a:endParaRPr lang="hr-HR" sz="2400" b="1" dirty="0">
              <a:latin typeface="+mj-lt"/>
            </a:endParaRPr>
          </a:p>
          <a:p>
            <a:pPr>
              <a:buFontTx/>
              <a:buChar char="-"/>
            </a:pPr>
            <a:endParaRPr lang="hr-HR" sz="2400" dirty="0" smtClean="0">
              <a:latin typeface="+mj-lt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7412477" y="6611779"/>
            <a:ext cx="4779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/>
              <a:t>Projekt je sufinanciran sredstvima EU iz Operativnog programa Konkurentnost i kohezija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5983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86" y="0"/>
            <a:ext cx="2861614" cy="295614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875"/>
            <a:ext cx="12192000" cy="1432459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241071"/>
            <a:ext cx="10515600" cy="56698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sz="3000" b="1" dirty="0" smtClean="0">
                <a:latin typeface="+mj-lt"/>
              </a:rPr>
              <a:t>4. Promicanje horizontalnih politika EU</a:t>
            </a:r>
          </a:p>
          <a:p>
            <a:pPr marL="0" indent="0">
              <a:buNone/>
            </a:pPr>
            <a:endParaRPr lang="hr-HR" sz="800" dirty="0">
              <a:latin typeface="+mj-lt"/>
            </a:endParaRPr>
          </a:p>
          <a:p>
            <a:pPr marL="0" indent="0">
              <a:buNone/>
            </a:pPr>
            <a:r>
              <a:rPr lang="hr-HR" sz="2400" dirty="0" smtClean="0">
                <a:latin typeface="+mj-lt"/>
              </a:rPr>
              <a:t>Organizacija edukacija:</a:t>
            </a:r>
          </a:p>
          <a:p>
            <a:pPr>
              <a:buFontTx/>
              <a:buChar char="-"/>
            </a:pPr>
            <a:r>
              <a:rPr lang="hr-HR" sz="2400" b="1" dirty="0" smtClean="0">
                <a:latin typeface="+mj-lt"/>
              </a:rPr>
              <a:t>Ravnopravnost žena i muškaraca i zabrana diskriminacije  </a:t>
            </a:r>
            <a:r>
              <a:rPr lang="hr-HR" sz="2400" dirty="0" smtClean="0">
                <a:latin typeface="+mj-lt"/>
              </a:rPr>
              <a:t>- 1 dan – namijenjen djelatnicima prijavitelja, partnera i suradnika, 20 polaznika</a:t>
            </a:r>
          </a:p>
          <a:p>
            <a:pPr>
              <a:buFontTx/>
              <a:buChar char="-"/>
            </a:pPr>
            <a:r>
              <a:rPr lang="hr-HR" sz="2400" b="1" dirty="0" smtClean="0">
                <a:latin typeface="+mj-lt"/>
              </a:rPr>
              <a:t>Pristupačnost za osobe sa invaliditetom </a:t>
            </a:r>
            <a:r>
              <a:rPr lang="hr-HR" sz="2400" dirty="0" smtClean="0">
                <a:latin typeface="+mj-lt"/>
              </a:rPr>
              <a:t>- </a:t>
            </a:r>
            <a:r>
              <a:rPr lang="hr-HR" sz="2400" dirty="0">
                <a:latin typeface="+mj-lt"/>
              </a:rPr>
              <a:t>1 dan – namijenjen djelatnicima prijavitelja, partnera i suradnika, 20 polaznika</a:t>
            </a:r>
          </a:p>
          <a:p>
            <a:pPr>
              <a:buFontTx/>
              <a:buChar char="-"/>
            </a:pPr>
            <a:r>
              <a:rPr lang="hr-HR" sz="2400" b="1" dirty="0" smtClean="0">
                <a:latin typeface="+mj-lt"/>
              </a:rPr>
              <a:t>Održivi razvoj </a:t>
            </a:r>
            <a:r>
              <a:rPr lang="hr-HR" sz="2400" dirty="0" smtClean="0">
                <a:latin typeface="+mj-lt"/>
              </a:rPr>
              <a:t>- </a:t>
            </a:r>
            <a:r>
              <a:rPr lang="hr-HR" sz="2400" dirty="0">
                <a:latin typeface="+mj-lt"/>
              </a:rPr>
              <a:t>1 dan – namijenjen djelatnicima prijavitelja, partnera i suradnika, 20 </a:t>
            </a:r>
            <a:r>
              <a:rPr lang="hr-HR" sz="2400" dirty="0" smtClean="0">
                <a:latin typeface="+mj-lt"/>
              </a:rPr>
              <a:t>polaznika</a:t>
            </a:r>
          </a:p>
          <a:p>
            <a:pPr marL="0" indent="0">
              <a:buNone/>
            </a:pPr>
            <a:endParaRPr lang="hr-HR" sz="800" dirty="0" smtClean="0">
              <a:latin typeface="+mj-lt"/>
            </a:endParaRPr>
          </a:p>
          <a:p>
            <a:pPr marL="0" indent="0">
              <a:buNone/>
            </a:pPr>
            <a:r>
              <a:rPr lang="hr-HR" sz="2400" dirty="0" smtClean="0">
                <a:latin typeface="+mj-lt"/>
              </a:rPr>
              <a:t>Pristupačnost za osobe sa invaliditetom – opremanje 18 edukacijskih dvorana (18 setova opreme) – nabava opreme potrebne osobama sa invaliditetom/teškoćama u razvoju da sudjeluju u nastavi/predavanjima u potpunosti. Oprema uključuje stol, stolicu, računalo, monitori software te </a:t>
            </a:r>
            <a:r>
              <a:rPr lang="hr-HR" sz="2400" dirty="0" err="1" smtClean="0">
                <a:latin typeface="+mj-lt"/>
              </a:rPr>
              <a:t>asistivna</a:t>
            </a:r>
            <a:r>
              <a:rPr lang="hr-HR" sz="2400" dirty="0" smtClean="0">
                <a:latin typeface="+mj-lt"/>
              </a:rPr>
              <a:t> pomagala (</a:t>
            </a:r>
            <a:r>
              <a:rPr lang="hr-HR" sz="2400" dirty="0" smtClean="0">
                <a:latin typeface="+mj-lt"/>
              </a:rPr>
              <a:t>prilagođenu </a:t>
            </a:r>
            <a:r>
              <a:rPr lang="hr-HR" sz="2400" dirty="0" smtClean="0">
                <a:latin typeface="+mj-lt"/>
              </a:rPr>
              <a:t>tipkovnicu u boji, miš, čuvar tipki, slušalice </a:t>
            </a:r>
            <a:r>
              <a:rPr lang="hr-HR" sz="2400" dirty="0" err="1" smtClean="0">
                <a:latin typeface="+mj-lt"/>
              </a:rPr>
              <a:t>Hear</a:t>
            </a:r>
            <a:r>
              <a:rPr lang="hr-HR" sz="2400" dirty="0" smtClean="0">
                <a:latin typeface="+mj-lt"/>
              </a:rPr>
              <a:t> </a:t>
            </a:r>
            <a:r>
              <a:rPr lang="hr-HR" sz="2400" dirty="0" err="1" smtClean="0">
                <a:latin typeface="+mj-lt"/>
              </a:rPr>
              <a:t>Safe</a:t>
            </a:r>
            <a:r>
              <a:rPr lang="hr-HR" sz="2400" dirty="0" smtClean="0">
                <a:latin typeface="+mj-lt"/>
              </a:rPr>
              <a:t>, </a:t>
            </a:r>
            <a:r>
              <a:rPr lang="hr-HR" sz="2400" dirty="0" err="1" smtClean="0">
                <a:latin typeface="+mj-lt"/>
              </a:rPr>
              <a:t>trackball</a:t>
            </a:r>
            <a:r>
              <a:rPr lang="hr-HR" sz="2400" dirty="0" smtClean="0">
                <a:latin typeface="+mj-lt"/>
              </a:rPr>
              <a:t>)</a:t>
            </a:r>
          </a:p>
          <a:p>
            <a:pPr marL="0" indent="0">
              <a:buNone/>
            </a:pPr>
            <a:endParaRPr lang="hr-HR" sz="900" dirty="0" smtClean="0">
              <a:latin typeface="+mj-lt"/>
            </a:endParaRPr>
          </a:p>
          <a:p>
            <a:pPr marL="0" indent="0">
              <a:buNone/>
            </a:pPr>
            <a:r>
              <a:rPr lang="hr-HR" sz="2400" dirty="0" smtClean="0">
                <a:latin typeface="+mj-lt"/>
              </a:rPr>
              <a:t>Predviđeni iznos za ovu aktivnost: </a:t>
            </a:r>
            <a:r>
              <a:rPr lang="hr-HR" sz="2400" b="1" dirty="0" smtClean="0">
                <a:latin typeface="+mj-lt"/>
              </a:rPr>
              <a:t>424.375,00 kuna</a:t>
            </a:r>
            <a:endParaRPr lang="hr-HR" sz="2400" b="1" dirty="0">
              <a:latin typeface="+mj-lt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7412477" y="6611779"/>
            <a:ext cx="4779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/>
              <a:t>Projekt je sufinanciran sredstvima EU iz Operativnog programa Konkurentnost i kohezija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7971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440575"/>
            <a:ext cx="10515600" cy="5736388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latin typeface="+mj-lt"/>
              </a:rPr>
              <a:t>5. Upravljanje projektom</a:t>
            </a:r>
          </a:p>
          <a:p>
            <a:pPr marL="0" indent="0">
              <a:buNone/>
            </a:pPr>
            <a:endParaRPr lang="hr-HR" sz="800" dirty="0">
              <a:latin typeface="+mj-lt"/>
            </a:endParaRPr>
          </a:p>
          <a:p>
            <a:pPr marL="0" indent="0">
              <a:buNone/>
            </a:pPr>
            <a:r>
              <a:rPr lang="hr-HR" sz="2400" dirty="0" smtClean="0">
                <a:latin typeface="+mj-lt"/>
              </a:rPr>
              <a:t>Projektni tim:</a:t>
            </a:r>
          </a:p>
          <a:p>
            <a:pPr>
              <a:buFontTx/>
              <a:buChar char="-"/>
            </a:pPr>
            <a:r>
              <a:rPr lang="hr-HR" sz="2400" b="1" dirty="0" smtClean="0">
                <a:latin typeface="+mj-lt"/>
              </a:rPr>
              <a:t>Davor Malović</a:t>
            </a:r>
            <a:r>
              <a:rPr lang="hr-HR" sz="2400" dirty="0" smtClean="0">
                <a:latin typeface="+mj-lt"/>
              </a:rPr>
              <a:t>, voditelj projekta, Tehnička škola Sisak</a:t>
            </a:r>
          </a:p>
          <a:p>
            <a:pPr>
              <a:buFontTx/>
              <a:buChar char="-"/>
            </a:pPr>
            <a:r>
              <a:rPr lang="hr-HR" sz="2400" b="1" dirty="0" err="1" smtClean="0">
                <a:latin typeface="+mj-lt"/>
              </a:rPr>
              <a:t>Darjan</a:t>
            </a:r>
            <a:r>
              <a:rPr lang="hr-HR" sz="2400" b="1" dirty="0" smtClean="0">
                <a:latin typeface="+mj-lt"/>
              </a:rPr>
              <a:t> Vlahov</a:t>
            </a:r>
            <a:r>
              <a:rPr lang="hr-HR" sz="2400" dirty="0" smtClean="0">
                <a:latin typeface="+mj-lt"/>
              </a:rPr>
              <a:t>, suradnik za financije i računovodstvo, Sisačko-moslavačka županija</a:t>
            </a:r>
          </a:p>
          <a:p>
            <a:pPr>
              <a:buFontTx/>
              <a:buChar char="-"/>
            </a:pPr>
            <a:r>
              <a:rPr lang="hr-HR" sz="2400" b="1" dirty="0" smtClean="0">
                <a:latin typeface="+mj-lt"/>
              </a:rPr>
              <a:t>Maja </a:t>
            </a:r>
            <a:r>
              <a:rPr lang="hr-HR" sz="2400" b="1" dirty="0" err="1" smtClean="0">
                <a:latin typeface="+mj-lt"/>
              </a:rPr>
              <a:t>Mahmutović</a:t>
            </a:r>
            <a:r>
              <a:rPr lang="hr-HR" sz="2400" dirty="0" smtClean="0">
                <a:latin typeface="+mj-lt"/>
              </a:rPr>
              <a:t>, suradnik za komunikacije i vidljivost, Sisačko-moslavačka županija</a:t>
            </a:r>
          </a:p>
          <a:p>
            <a:pPr>
              <a:buFontTx/>
              <a:buChar char="-"/>
            </a:pPr>
            <a:r>
              <a:rPr lang="hr-HR" sz="2400" b="1" dirty="0" smtClean="0">
                <a:latin typeface="+mj-lt"/>
              </a:rPr>
              <a:t>Kristina </a:t>
            </a:r>
            <a:r>
              <a:rPr lang="hr-HR" sz="2400" b="1" dirty="0" err="1" smtClean="0">
                <a:latin typeface="+mj-lt"/>
              </a:rPr>
              <a:t>Dorosulić</a:t>
            </a:r>
            <a:r>
              <a:rPr lang="hr-HR" sz="2400" dirty="0" smtClean="0">
                <a:latin typeface="+mj-lt"/>
              </a:rPr>
              <a:t>, suradnik za javnu nabavu, Sisačko-moslavačka županija</a:t>
            </a:r>
          </a:p>
          <a:p>
            <a:pPr>
              <a:buFontTx/>
              <a:buChar char="-"/>
            </a:pPr>
            <a:r>
              <a:rPr lang="hr-HR" sz="2400" b="1" dirty="0" smtClean="0">
                <a:latin typeface="+mj-lt"/>
              </a:rPr>
              <a:t>Andreja </a:t>
            </a:r>
            <a:r>
              <a:rPr lang="hr-HR" sz="2400" b="1" dirty="0" err="1" smtClean="0">
                <a:latin typeface="+mj-lt"/>
              </a:rPr>
              <a:t>Šeperac</a:t>
            </a:r>
            <a:r>
              <a:rPr lang="hr-HR" sz="2400" dirty="0" smtClean="0">
                <a:latin typeface="+mj-lt"/>
              </a:rPr>
              <a:t>, asistent na projektu, SIMORA – Sisačko-moslavačka razvojna agencija</a:t>
            </a:r>
          </a:p>
          <a:p>
            <a:pPr marL="0" indent="0">
              <a:buNone/>
            </a:pPr>
            <a:r>
              <a:rPr lang="hr-HR" sz="2400" dirty="0" smtClean="0">
                <a:latin typeface="+mj-lt"/>
              </a:rPr>
              <a:t>Financijska revizija – izrada revizijskog izviješća projekta – </a:t>
            </a:r>
            <a:r>
              <a:rPr lang="hr-HR" sz="2400" b="1" dirty="0" smtClean="0">
                <a:latin typeface="+mj-lt"/>
              </a:rPr>
              <a:t>30.000 kn</a:t>
            </a:r>
          </a:p>
          <a:p>
            <a:pPr marL="0" indent="0">
              <a:buNone/>
            </a:pPr>
            <a:r>
              <a:rPr lang="hr-HR" sz="2400" dirty="0" smtClean="0">
                <a:latin typeface="+mj-lt"/>
              </a:rPr>
              <a:t>Predviđeni iznos za ovu aktivnost: </a:t>
            </a:r>
            <a:r>
              <a:rPr lang="hr-HR" sz="2400" b="1" dirty="0" smtClean="0">
                <a:latin typeface="+mj-lt"/>
              </a:rPr>
              <a:t>830.190,70 kuna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875"/>
            <a:ext cx="12192000" cy="143245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86" y="0"/>
            <a:ext cx="2861614" cy="2956142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7412477" y="6611779"/>
            <a:ext cx="4779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/>
              <a:t>Projekt je sufinanciran sredstvima EU iz Operativnog programa Konkurentnost i kohezija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5298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875"/>
            <a:ext cx="12192000" cy="1432459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457199"/>
            <a:ext cx="10515600" cy="5703138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>
                <a:latin typeface="+mj-lt"/>
              </a:rPr>
              <a:t>6. Promidžba i vidljivost</a:t>
            </a:r>
          </a:p>
          <a:p>
            <a:pPr marL="0" indent="0">
              <a:buNone/>
            </a:pPr>
            <a:endParaRPr lang="hr-HR" sz="1800" dirty="0" smtClean="0">
              <a:latin typeface="+mj-lt"/>
            </a:endParaRPr>
          </a:p>
          <a:p>
            <a:pPr marL="0" indent="0">
              <a:buNone/>
            </a:pPr>
            <a:r>
              <a:rPr lang="hr-HR" sz="1800" dirty="0" smtClean="0">
                <a:latin typeface="+mj-lt"/>
              </a:rPr>
              <a:t>uključuje: </a:t>
            </a:r>
          </a:p>
          <a:p>
            <a:pPr>
              <a:buFontTx/>
              <a:buChar char="-"/>
            </a:pPr>
            <a:r>
              <a:rPr lang="hr-HR" sz="2400" dirty="0" smtClean="0">
                <a:latin typeface="+mj-lt"/>
              </a:rPr>
              <a:t>Izradu vizualnog identiteta – </a:t>
            </a:r>
            <a:r>
              <a:rPr lang="hr-HR" sz="1800" dirty="0" smtClean="0">
                <a:latin typeface="+mj-lt"/>
              </a:rPr>
              <a:t>logo i slogan</a:t>
            </a:r>
          </a:p>
          <a:p>
            <a:pPr>
              <a:buFontTx/>
              <a:buChar char="-"/>
            </a:pPr>
            <a:r>
              <a:rPr lang="hr-HR" sz="2400" dirty="0" smtClean="0">
                <a:latin typeface="+mj-lt"/>
              </a:rPr>
              <a:t>WEB paket – </a:t>
            </a:r>
            <a:r>
              <a:rPr lang="hr-HR" sz="1800" dirty="0" smtClean="0">
                <a:latin typeface="+mj-lt"/>
              </a:rPr>
              <a:t>izrada Internet stranice projekta, web hosting, održavanje Internet stranice za vrijeme trajanja projekta i integraciju CMS sustava</a:t>
            </a:r>
          </a:p>
          <a:p>
            <a:pPr>
              <a:buFontTx/>
              <a:buChar char="-"/>
            </a:pPr>
            <a:r>
              <a:rPr lang="hr-HR" sz="2400" dirty="0" smtClean="0">
                <a:latin typeface="+mj-lt"/>
              </a:rPr>
              <a:t>Izradu vizualnog identiteta promotivnih materijala – </a:t>
            </a:r>
            <a:r>
              <a:rPr lang="hr-HR" sz="1800" dirty="0" smtClean="0">
                <a:latin typeface="+mj-lt"/>
              </a:rPr>
              <a:t>roll-</a:t>
            </a:r>
            <a:r>
              <a:rPr lang="hr-HR" sz="1800" dirty="0" err="1" smtClean="0">
                <a:latin typeface="+mj-lt"/>
              </a:rPr>
              <a:t>upa</a:t>
            </a:r>
            <a:r>
              <a:rPr lang="hr-HR" sz="1800" dirty="0" smtClean="0">
                <a:latin typeface="+mj-lt"/>
              </a:rPr>
              <a:t>, EU naljepnica, letka, brošure (8 stranica), A3 plakata, privremene i stalne informacijske ploče,</a:t>
            </a:r>
          </a:p>
          <a:p>
            <a:pPr>
              <a:buFontTx/>
              <a:buChar char="-"/>
            </a:pPr>
            <a:r>
              <a:rPr lang="hr-HR" sz="2400" dirty="0" smtClean="0">
                <a:latin typeface="+mj-lt"/>
              </a:rPr>
              <a:t>Tisak promotivnih materijala – </a:t>
            </a:r>
            <a:r>
              <a:rPr lang="hr-HR" sz="1800" dirty="0" smtClean="0">
                <a:latin typeface="+mj-lt"/>
              </a:rPr>
              <a:t>2 </a:t>
            </a:r>
            <a:r>
              <a:rPr lang="hr-HR" sz="1800" dirty="0" smtClean="0">
                <a:latin typeface="+mj-lt"/>
              </a:rPr>
              <a:t>roll-</a:t>
            </a:r>
            <a:r>
              <a:rPr lang="hr-HR" sz="1800" dirty="0" err="1" smtClean="0">
                <a:latin typeface="+mj-lt"/>
              </a:rPr>
              <a:t>up</a:t>
            </a:r>
            <a:r>
              <a:rPr lang="hr-HR" sz="1800" dirty="0" smtClean="0">
                <a:latin typeface="+mj-lt"/>
              </a:rPr>
              <a:t>-a</a:t>
            </a:r>
            <a:r>
              <a:rPr lang="hr-HR" sz="1800" dirty="0" smtClean="0">
                <a:latin typeface="+mj-lt"/>
              </a:rPr>
              <a:t>, 2000 komada EU naljepnica, 1000 komada letaka, 500 komada brošura, 50 komada A3 plakata, privremene i stalne informacijske ploče po 1 komad</a:t>
            </a:r>
          </a:p>
          <a:p>
            <a:pPr>
              <a:buFontTx/>
              <a:buChar char="-"/>
            </a:pPr>
            <a:r>
              <a:rPr lang="hr-HR" sz="2400" dirty="0" smtClean="0">
                <a:latin typeface="+mj-lt"/>
              </a:rPr>
              <a:t>Organizacija početne i završne konferencije</a:t>
            </a:r>
          </a:p>
          <a:p>
            <a:pPr>
              <a:buFontTx/>
              <a:buChar char="-"/>
            </a:pPr>
            <a:endParaRPr lang="hr-HR" sz="2400" dirty="0" smtClean="0">
              <a:latin typeface="+mj-lt"/>
            </a:endParaRPr>
          </a:p>
          <a:p>
            <a:pPr marL="0" indent="0">
              <a:buNone/>
            </a:pPr>
            <a:r>
              <a:rPr lang="hr-HR" sz="2400" dirty="0" smtClean="0">
                <a:latin typeface="+mj-lt"/>
              </a:rPr>
              <a:t>Predviđeni iznos za ovu aktivnost: </a:t>
            </a:r>
            <a:r>
              <a:rPr lang="hr-HR" sz="2400" b="1" dirty="0" smtClean="0">
                <a:latin typeface="+mj-lt"/>
              </a:rPr>
              <a:t>102.500,00 kn</a:t>
            </a:r>
          </a:p>
          <a:p>
            <a:pPr>
              <a:buFontTx/>
              <a:buChar char="-"/>
            </a:pPr>
            <a:endParaRPr lang="hr-HR" sz="2400" dirty="0">
              <a:latin typeface="+mj-lt"/>
            </a:endParaRPr>
          </a:p>
          <a:p>
            <a:pPr marL="0" indent="0">
              <a:buNone/>
            </a:pPr>
            <a:endParaRPr lang="hr-HR" dirty="0" smtClean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86" y="0"/>
            <a:ext cx="2861614" cy="2956142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7412477" y="6611779"/>
            <a:ext cx="4779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/>
              <a:t>Projekt je sufinanciran sredstvima EU iz Operativnog programa Konkurentnost i kohezija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9866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642026"/>
            <a:ext cx="10515600" cy="5534937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>
                <a:latin typeface="+mj-lt"/>
              </a:rPr>
              <a:t>Projekt se sufinancira iz </a:t>
            </a:r>
          </a:p>
          <a:p>
            <a:pPr marL="0" indent="0">
              <a:buNone/>
            </a:pPr>
            <a:r>
              <a:rPr lang="hr-HR" b="1" dirty="0" smtClean="0">
                <a:latin typeface="+mj-lt"/>
              </a:rPr>
              <a:t>EUROPSKIH STRUKTURNIH I INVESTICIJSKIH FONDOVA</a:t>
            </a:r>
          </a:p>
          <a:p>
            <a:pPr marL="0" indent="0">
              <a:buNone/>
            </a:pPr>
            <a:r>
              <a:rPr lang="hr-HR" dirty="0" smtClean="0">
                <a:latin typeface="+mj-lt"/>
              </a:rPr>
              <a:t>iz Operativnog programa </a:t>
            </a:r>
            <a:r>
              <a:rPr lang="hr-HR" b="1" dirty="0" smtClean="0">
                <a:latin typeface="+mj-lt"/>
              </a:rPr>
              <a:t>KONKURENTNOST I KOHEZIJA</a:t>
            </a:r>
            <a:endParaRPr lang="hr-HR" b="1" dirty="0">
              <a:latin typeface="+mj-lt"/>
            </a:endParaRPr>
          </a:p>
          <a:p>
            <a:pPr marL="0" indent="0">
              <a:buNone/>
            </a:pPr>
            <a:endParaRPr lang="hr-HR" b="1" dirty="0" smtClean="0">
              <a:latin typeface="+mj-lt"/>
            </a:endParaRPr>
          </a:p>
          <a:p>
            <a:pPr marL="0" indent="0">
              <a:buNone/>
            </a:pPr>
            <a:r>
              <a:rPr lang="hr-HR" sz="2000" dirty="0" smtClean="0">
                <a:latin typeface="+mj-lt"/>
              </a:rPr>
              <a:t>Upravljačko tijelo: </a:t>
            </a:r>
          </a:p>
          <a:p>
            <a:pPr marL="0" indent="0">
              <a:buNone/>
            </a:pPr>
            <a:r>
              <a:rPr lang="hr-HR" dirty="0" smtClean="0">
                <a:latin typeface="+mj-lt"/>
              </a:rPr>
              <a:t>MINISTARSTVO REGIONALNOG RAZVOJA I FONDOVA EUROPSKE UNIJE</a:t>
            </a:r>
          </a:p>
          <a:p>
            <a:pPr marL="0" indent="0">
              <a:buNone/>
            </a:pPr>
            <a:r>
              <a:rPr lang="hr-HR" sz="2000" dirty="0" smtClean="0">
                <a:latin typeface="+mj-lt"/>
              </a:rPr>
              <a:t>Posredničko tijelo razine 2:</a:t>
            </a:r>
          </a:p>
          <a:p>
            <a:pPr marL="0" indent="0">
              <a:buNone/>
            </a:pPr>
            <a:r>
              <a:rPr lang="hr-HR" dirty="0" smtClean="0">
                <a:latin typeface="+mj-lt"/>
              </a:rPr>
              <a:t>Središnja agencija za financiranje i ugovaranje programa i projekata EU</a:t>
            </a:r>
          </a:p>
          <a:p>
            <a:pPr marL="0" indent="0">
              <a:buNone/>
            </a:pPr>
            <a:r>
              <a:rPr lang="hr-HR" sz="2000" dirty="0" smtClean="0">
                <a:latin typeface="+mj-lt"/>
              </a:rPr>
              <a:t>Korisnik:</a:t>
            </a:r>
          </a:p>
          <a:p>
            <a:pPr marL="0" indent="0">
              <a:buNone/>
            </a:pPr>
            <a:r>
              <a:rPr lang="hr-HR" dirty="0" smtClean="0">
                <a:latin typeface="+mj-lt"/>
              </a:rPr>
              <a:t>Tehnička škola Sisak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875"/>
            <a:ext cx="12192000" cy="143245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86" y="0"/>
            <a:ext cx="2861614" cy="2956142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7412477" y="6611779"/>
            <a:ext cx="4779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/>
              <a:t>Projekt je sufinanciran sredstvima EU iz Operativnog programa Konkurentnost i kohezija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2610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875"/>
            <a:ext cx="12192000" cy="143245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86" y="0"/>
            <a:ext cx="2861614" cy="2956142"/>
          </a:xfrm>
          <a:prstGeom prst="rect">
            <a:avLst/>
          </a:prstGeom>
        </p:spPr>
      </p:pic>
      <p:pic>
        <p:nvPicPr>
          <p:cNvPr id="6" name="Slika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686" y="538407"/>
            <a:ext cx="1245120" cy="15564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Slika 1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82" y="2956142"/>
            <a:ext cx="10600835" cy="242059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kstniOkvir 7"/>
          <p:cNvSpPr txBox="1"/>
          <p:nvPr/>
        </p:nvSpPr>
        <p:spPr>
          <a:xfrm>
            <a:off x="3092335" y="2277687"/>
            <a:ext cx="5852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 smtClean="0">
                <a:latin typeface="+mj-lt"/>
              </a:rPr>
              <a:t>Hvala na pažnji!</a:t>
            </a:r>
          </a:p>
          <a:p>
            <a:pPr algn="ctr"/>
            <a:endParaRPr lang="en-US" sz="2400" dirty="0">
              <a:latin typeface="+mj-lt"/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7412477" y="6611779"/>
            <a:ext cx="4779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/>
              <a:t>Projekt je sufinanciran sredstvima EU iz Operativnog programa Konkurentnost i kohezija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542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632298"/>
            <a:ext cx="10515600" cy="55446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 smtClean="0">
                <a:latin typeface="+mj-lt"/>
              </a:rPr>
              <a:t>Ukupna vrijednost projekta: </a:t>
            </a:r>
          </a:p>
          <a:p>
            <a:pPr marL="0" indent="0">
              <a:buNone/>
            </a:pPr>
            <a:r>
              <a:rPr lang="hr-HR" b="1" dirty="0" smtClean="0">
                <a:latin typeface="+mj-lt"/>
              </a:rPr>
              <a:t>76.767.572,40 kn</a:t>
            </a:r>
          </a:p>
          <a:p>
            <a:pPr marL="0" indent="0">
              <a:buNone/>
            </a:pPr>
            <a:endParaRPr lang="hr-HR" sz="2400" dirty="0" smtClean="0">
              <a:latin typeface="+mj-lt"/>
            </a:endParaRPr>
          </a:p>
          <a:p>
            <a:pPr marL="0" indent="0">
              <a:buNone/>
            </a:pPr>
            <a:r>
              <a:rPr lang="hr-HR" sz="2400" dirty="0" smtClean="0">
                <a:latin typeface="+mj-lt"/>
              </a:rPr>
              <a:t>EU sufinanciranje projekta: </a:t>
            </a:r>
          </a:p>
          <a:p>
            <a:pPr marL="0" indent="0">
              <a:buNone/>
            </a:pPr>
            <a:r>
              <a:rPr lang="hr-HR" b="1" dirty="0" smtClean="0">
                <a:latin typeface="+mj-lt"/>
              </a:rPr>
              <a:t>29.999.999,60 kn (39,079%)</a:t>
            </a:r>
          </a:p>
          <a:p>
            <a:pPr marL="0" indent="0">
              <a:buNone/>
            </a:pPr>
            <a:endParaRPr lang="hr-HR" sz="2000" dirty="0" smtClean="0">
              <a:latin typeface="+mj-lt"/>
            </a:endParaRPr>
          </a:p>
          <a:p>
            <a:pPr marL="0" indent="0">
              <a:buNone/>
            </a:pPr>
            <a:r>
              <a:rPr lang="hr-HR" sz="2000" dirty="0" smtClean="0">
                <a:latin typeface="+mj-lt"/>
              </a:rPr>
              <a:t>Razdoblje provedbe projekta: </a:t>
            </a:r>
          </a:p>
          <a:p>
            <a:pPr marL="0" indent="0">
              <a:buNone/>
            </a:pPr>
            <a:r>
              <a:rPr lang="hr-HR" sz="2400" b="1" dirty="0" smtClean="0">
                <a:latin typeface="+mj-lt"/>
              </a:rPr>
              <a:t>16. ožujka 2020. do 16. srpnja 2023</a:t>
            </a:r>
            <a:r>
              <a:rPr lang="hr-HR" sz="2400" dirty="0" smtClean="0">
                <a:latin typeface="+mj-lt"/>
              </a:rPr>
              <a:t>.</a:t>
            </a:r>
          </a:p>
          <a:p>
            <a:pPr marL="0" indent="0">
              <a:buNone/>
            </a:pPr>
            <a:endParaRPr lang="hr-HR" sz="2400" dirty="0">
              <a:latin typeface="+mj-lt"/>
            </a:endParaRPr>
          </a:p>
          <a:p>
            <a:pPr marL="0" indent="0">
              <a:buNone/>
            </a:pPr>
            <a:r>
              <a:rPr lang="hr-HR" sz="2400" dirty="0" smtClean="0">
                <a:latin typeface="+mj-lt"/>
              </a:rPr>
              <a:t>Projekt se provodi u partnerstvu sa </a:t>
            </a:r>
            <a:r>
              <a:rPr lang="hr-HR" sz="2400" b="1" dirty="0" smtClean="0">
                <a:latin typeface="+mj-lt"/>
              </a:rPr>
              <a:t>Sisačko-moslavačkom županijom</a:t>
            </a:r>
            <a:r>
              <a:rPr lang="hr-HR" sz="2400" dirty="0" smtClean="0">
                <a:latin typeface="+mj-lt"/>
              </a:rPr>
              <a:t>.</a:t>
            </a:r>
          </a:p>
          <a:p>
            <a:pPr marL="0" indent="0">
              <a:buNone/>
            </a:pPr>
            <a:endParaRPr lang="hr-HR" sz="2400" dirty="0">
              <a:latin typeface="+mj-lt"/>
            </a:endParaRPr>
          </a:p>
          <a:p>
            <a:pPr marL="0" indent="0">
              <a:buNone/>
            </a:pPr>
            <a:endParaRPr lang="en-US" sz="2400" dirty="0">
              <a:latin typeface="+mj-lt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875"/>
            <a:ext cx="12192000" cy="143245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86" y="0"/>
            <a:ext cx="2861614" cy="2956142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7412477" y="6611779"/>
            <a:ext cx="4779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/>
              <a:t>Projekt je sufinanciran sredstvima EU iz Operativnog programa Konkurentnost i kohezija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0692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466928"/>
            <a:ext cx="10515600" cy="5710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 smtClean="0">
                <a:latin typeface="+mj-lt"/>
              </a:rPr>
              <a:t>Suradnici na projektu: </a:t>
            </a:r>
          </a:p>
          <a:p>
            <a:pPr marL="0" indent="0">
              <a:buNone/>
            </a:pPr>
            <a:r>
              <a:rPr lang="hr-HR" sz="2000" dirty="0" smtClean="0">
                <a:latin typeface="+mj-lt"/>
              </a:rPr>
              <a:t>Tehnička škola Kutina</a:t>
            </a:r>
            <a:endParaRPr lang="hr-HR" sz="2000" dirty="0">
              <a:latin typeface="+mj-lt"/>
            </a:endParaRPr>
          </a:p>
          <a:p>
            <a:pPr marL="0" indent="0">
              <a:buNone/>
            </a:pPr>
            <a:r>
              <a:rPr lang="hr-HR" sz="2000" dirty="0" smtClean="0">
                <a:latin typeface="+mj-lt"/>
              </a:rPr>
              <a:t>HEP – Proizvodnja d.o.o. za proizvodnju električne i toplinske energije </a:t>
            </a:r>
          </a:p>
          <a:p>
            <a:pPr marL="0" indent="0">
              <a:buNone/>
            </a:pPr>
            <a:r>
              <a:rPr lang="hr-HR" sz="2000" dirty="0" err="1" smtClean="0">
                <a:latin typeface="+mj-lt"/>
              </a:rPr>
              <a:t>HiPP</a:t>
            </a:r>
            <a:r>
              <a:rPr lang="hr-HR" sz="2000" dirty="0" smtClean="0">
                <a:latin typeface="+mj-lt"/>
              </a:rPr>
              <a:t> Croatia d.o.o. za proizvodnju prehrambenih proizvoda</a:t>
            </a:r>
          </a:p>
          <a:p>
            <a:pPr marL="0" indent="0">
              <a:buNone/>
            </a:pPr>
            <a:r>
              <a:rPr lang="hr-HR" sz="2000" dirty="0" smtClean="0">
                <a:latin typeface="+mj-lt"/>
              </a:rPr>
              <a:t>Hrvatski zavod za zapošljavanje </a:t>
            </a:r>
          </a:p>
          <a:p>
            <a:pPr marL="0" indent="0">
              <a:buNone/>
            </a:pPr>
            <a:r>
              <a:rPr lang="hr-HR" sz="2000" dirty="0" smtClean="0">
                <a:latin typeface="+mj-lt"/>
              </a:rPr>
              <a:t>LIPOVICA d.o.o., proizvodnja i usluge</a:t>
            </a:r>
          </a:p>
          <a:p>
            <a:pPr marL="0" indent="0">
              <a:buNone/>
            </a:pPr>
            <a:r>
              <a:rPr lang="hr-HR" sz="2000" dirty="0" smtClean="0">
                <a:latin typeface="+mj-lt"/>
              </a:rPr>
              <a:t>MARACOM d.o.o. za trgovinu i usluge</a:t>
            </a:r>
          </a:p>
          <a:p>
            <a:pPr marL="0" indent="0">
              <a:buNone/>
            </a:pPr>
            <a:r>
              <a:rPr lang="hr-HR" sz="2000" dirty="0" smtClean="0">
                <a:latin typeface="+mj-lt"/>
              </a:rPr>
              <a:t>PETROKEMIJA d.d., tvornica gnojiva</a:t>
            </a:r>
          </a:p>
          <a:p>
            <a:pPr marL="0" indent="0">
              <a:buNone/>
            </a:pPr>
            <a:r>
              <a:rPr lang="hr-HR" sz="2000" dirty="0" smtClean="0">
                <a:latin typeface="+mj-lt"/>
              </a:rPr>
              <a:t>SI-MO-RA d.o.o., Razvojna agencija Sisačko-moslavačke županije</a:t>
            </a:r>
          </a:p>
          <a:p>
            <a:pPr marL="0" indent="0">
              <a:buNone/>
            </a:pPr>
            <a:r>
              <a:rPr lang="hr-HR" sz="2000" dirty="0" smtClean="0">
                <a:latin typeface="+mj-lt"/>
              </a:rPr>
              <a:t>SELK d.d., tvornica satova, elektroničkih i informatičkih proizvoda, unutarnja i vanjska </a:t>
            </a:r>
            <a:r>
              <a:rPr lang="hr-HR" sz="2000" dirty="0" err="1" smtClean="0">
                <a:latin typeface="+mj-lt"/>
              </a:rPr>
              <a:t>trogvina</a:t>
            </a:r>
            <a:endParaRPr lang="hr-HR" sz="2000" dirty="0" smtClean="0">
              <a:latin typeface="+mj-lt"/>
            </a:endParaRPr>
          </a:p>
          <a:p>
            <a:pPr marL="0" indent="0">
              <a:buNone/>
            </a:pPr>
            <a:r>
              <a:rPr lang="hr-HR" sz="2000" dirty="0" smtClean="0">
                <a:latin typeface="+mj-lt"/>
              </a:rPr>
              <a:t>Semiconductor </a:t>
            </a:r>
            <a:r>
              <a:rPr lang="hr-HR" sz="2000" dirty="0" err="1" smtClean="0">
                <a:latin typeface="+mj-lt"/>
              </a:rPr>
              <a:t>Parts</a:t>
            </a:r>
            <a:r>
              <a:rPr lang="hr-HR" sz="2000" dirty="0" smtClean="0">
                <a:latin typeface="+mj-lt"/>
              </a:rPr>
              <a:t> </a:t>
            </a:r>
            <a:r>
              <a:rPr lang="hr-HR" sz="2000" dirty="0" err="1" smtClean="0">
                <a:latin typeface="+mj-lt"/>
              </a:rPr>
              <a:t>and</a:t>
            </a:r>
            <a:r>
              <a:rPr lang="hr-HR" sz="2000" dirty="0" smtClean="0">
                <a:latin typeface="+mj-lt"/>
              </a:rPr>
              <a:t> Materials d.o.o. za proizvodnju, </a:t>
            </a:r>
            <a:r>
              <a:rPr lang="hr-HR" sz="2000" dirty="0" smtClean="0">
                <a:latin typeface="+mj-lt"/>
              </a:rPr>
              <a:t>trgovinu </a:t>
            </a:r>
            <a:r>
              <a:rPr lang="hr-HR" sz="2000" dirty="0" smtClean="0">
                <a:latin typeface="+mj-lt"/>
              </a:rPr>
              <a:t>i usluge</a:t>
            </a:r>
          </a:p>
          <a:p>
            <a:pPr marL="0" indent="0">
              <a:buNone/>
            </a:pPr>
            <a:r>
              <a:rPr lang="hr-HR" sz="2000" dirty="0" smtClean="0">
                <a:latin typeface="+mj-lt"/>
              </a:rPr>
              <a:t>SUNCECO d.o.o. za proizvodnju, usluge i </a:t>
            </a:r>
            <a:r>
              <a:rPr lang="hr-HR" sz="2000" dirty="0" smtClean="0">
                <a:latin typeface="+mj-lt"/>
              </a:rPr>
              <a:t>trgovinu</a:t>
            </a:r>
            <a:endParaRPr lang="en-US" sz="2000" dirty="0">
              <a:latin typeface="+mj-lt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875"/>
            <a:ext cx="12192000" cy="143245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86" y="0"/>
            <a:ext cx="2861614" cy="2956142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7412477" y="6611779"/>
            <a:ext cx="4779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/>
              <a:t>Projekt je sufinanciran sredstvima EU iz Operativnog programa Konkurentnost i kohezija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5483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875"/>
            <a:ext cx="12192000" cy="143245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86" y="0"/>
            <a:ext cx="2861614" cy="2956142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544749"/>
            <a:ext cx="10515600" cy="563221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r-HR" sz="2400" b="1" dirty="0" smtClean="0">
                <a:latin typeface="+mj-lt"/>
              </a:rPr>
              <a:t>Cilj projekta: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r-HR" sz="2400" dirty="0" smtClean="0">
                <a:latin typeface="+mj-lt"/>
              </a:rPr>
              <a:t>uspostava infrastrukture regionalnog centra kompetentnosti u sektoru elektrotehnika i računalstvo obnavljanjem trenutno zapuštenog objekta Domobranske vojarne u Lađarskoj ulici i njegovo opremanje modernim tehnologijama te pružanje novih i inovativnih znanja u svrhu poboljšanja strukovnog obrazovanja u Sisačko-moslavačkoj županiji.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r-HR" sz="2400" dirty="0" smtClean="0">
                <a:latin typeface="+mj-lt"/>
              </a:rPr>
              <a:t>Time će se odgovoriti na uočene probleme: </a:t>
            </a:r>
            <a:r>
              <a:rPr lang="hr-HR" sz="2400" dirty="0" err="1" smtClean="0">
                <a:latin typeface="+mj-lt"/>
              </a:rPr>
              <a:t>kurikulumi</a:t>
            </a:r>
            <a:r>
              <a:rPr lang="hr-HR" sz="2400" dirty="0" smtClean="0">
                <a:latin typeface="+mj-lt"/>
              </a:rPr>
              <a:t>/programi koji nisu u skladu s tržištem rada, gubitak znanja i vještina kod mladih osoba jer se bore s  pronalaskom posla, nemogućnost uključivanja dugotrajno nezaposlenih i starijih osoba na tržište rada zbog nepostojanja odgovarajućih programa.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hr-HR" sz="2400" b="1" dirty="0" smtClean="0">
                <a:latin typeface="+mj-lt"/>
              </a:rPr>
              <a:t>Ciljane skupine: </a:t>
            </a:r>
            <a:r>
              <a:rPr lang="hr-HR" sz="2400" dirty="0" smtClean="0">
                <a:latin typeface="+mj-lt"/>
              </a:rPr>
              <a:t>redoviti učenici strukovnih škola, nastavnici strukovnih predmeta, nezaposlene osobe i gospodarstvo SMŽ i RH.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7412477" y="6611779"/>
            <a:ext cx="4779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/>
              <a:t>Projekt je sufinanciran sredstvima EU iz Operativnog programa Konkurentnost i kohezija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3685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875"/>
            <a:ext cx="12192000" cy="143245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86" y="0"/>
            <a:ext cx="2861614" cy="295614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36" y="740850"/>
            <a:ext cx="9805257" cy="4430584"/>
          </a:xfrm>
          <a:prstGeom prst="rect">
            <a:avLst/>
          </a:prstGeom>
        </p:spPr>
      </p:pic>
      <p:sp>
        <p:nvSpPr>
          <p:cNvPr id="11" name="TekstniOkvir 10"/>
          <p:cNvSpPr txBox="1"/>
          <p:nvPr/>
        </p:nvSpPr>
        <p:spPr>
          <a:xfrm>
            <a:off x="7412477" y="6611779"/>
            <a:ext cx="4779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/>
              <a:t>Projekt je sufinanciran sredstvima EU iz Operativnog programa Konkurentnost i kohezija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865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875"/>
            <a:ext cx="12192000" cy="143245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86" y="-20522"/>
            <a:ext cx="2861614" cy="295614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55" y="116731"/>
            <a:ext cx="4673170" cy="311544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81" y="116731"/>
            <a:ext cx="4673171" cy="311544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54" y="2693762"/>
            <a:ext cx="4673170" cy="292073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81" y="2707456"/>
            <a:ext cx="4673170" cy="2920731"/>
          </a:xfrm>
          <a:prstGeom prst="rect">
            <a:avLst/>
          </a:prstGeom>
        </p:spPr>
      </p:pic>
      <p:sp>
        <p:nvSpPr>
          <p:cNvPr id="13" name="TekstniOkvir 12"/>
          <p:cNvSpPr txBox="1"/>
          <p:nvPr/>
        </p:nvSpPr>
        <p:spPr>
          <a:xfrm>
            <a:off x="7412477" y="6611779"/>
            <a:ext cx="4779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/>
              <a:t>Projekt je sufinanciran sredstvima EU iz Operativnog programa Konkurentnost i kohezija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4496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875"/>
            <a:ext cx="12192000" cy="143245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86" y="0"/>
            <a:ext cx="2861614" cy="2956142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496111"/>
            <a:ext cx="10515600" cy="5680852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>
                <a:latin typeface="+mj-lt"/>
              </a:rPr>
              <a:t>Aktivnosti u sklopu projekta:</a:t>
            </a:r>
          </a:p>
          <a:p>
            <a:pPr marL="0" indent="0">
              <a:buNone/>
            </a:pPr>
            <a:endParaRPr lang="hr-HR" dirty="0" smtClean="0">
              <a:latin typeface="+mj-lt"/>
            </a:endParaRPr>
          </a:p>
          <a:p>
            <a:pPr marL="514350" indent="-514350">
              <a:buAutoNum type="arabicPeriod"/>
            </a:pPr>
            <a:r>
              <a:rPr lang="hr-HR" dirty="0" smtClean="0">
                <a:latin typeface="+mj-lt"/>
              </a:rPr>
              <a:t>Rekonstrukcija zgrade bivše domobranske vojarne</a:t>
            </a:r>
          </a:p>
          <a:p>
            <a:pPr marL="514350" indent="-514350">
              <a:buAutoNum type="arabicPeriod"/>
            </a:pPr>
            <a:r>
              <a:rPr lang="hr-HR" dirty="0" smtClean="0">
                <a:latin typeface="+mj-lt"/>
              </a:rPr>
              <a:t>Nadzor</a:t>
            </a:r>
          </a:p>
          <a:p>
            <a:pPr marL="514350" indent="-514350">
              <a:buAutoNum type="arabicPeriod"/>
            </a:pPr>
            <a:r>
              <a:rPr lang="hr-HR" dirty="0" smtClean="0">
                <a:latin typeface="+mj-lt"/>
              </a:rPr>
              <a:t>Opremanje Regionalnog centra kompetentnosti specijaliziranom opremom</a:t>
            </a:r>
          </a:p>
          <a:p>
            <a:pPr marL="514350" indent="-514350">
              <a:buAutoNum type="arabicPeriod"/>
            </a:pPr>
            <a:r>
              <a:rPr lang="hr-HR" dirty="0" smtClean="0">
                <a:latin typeface="+mj-lt"/>
              </a:rPr>
              <a:t>Promicanje horizontalnih politika EU</a:t>
            </a:r>
          </a:p>
          <a:p>
            <a:pPr marL="514350" indent="-514350">
              <a:buAutoNum type="arabicPeriod"/>
            </a:pPr>
            <a:r>
              <a:rPr lang="hr-HR" dirty="0" smtClean="0">
                <a:latin typeface="+mj-lt"/>
              </a:rPr>
              <a:t>Upravljanje projektom</a:t>
            </a:r>
          </a:p>
          <a:p>
            <a:pPr marL="514350" indent="-514350">
              <a:buAutoNum type="arabicPeriod"/>
            </a:pPr>
            <a:r>
              <a:rPr lang="hr-HR" dirty="0" smtClean="0">
                <a:latin typeface="+mj-lt"/>
              </a:rPr>
              <a:t>Promidžba i vidljivost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7412477" y="6611779"/>
            <a:ext cx="4779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/>
              <a:t>Projekt je sufinanciran sredstvima EU iz Operativnog programa Konkurentnost i kohezija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9419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875"/>
            <a:ext cx="12192000" cy="143245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86" y="0"/>
            <a:ext cx="2861614" cy="2956142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583660"/>
            <a:ext cx="10515600" cy="5107021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hr-HR" b="1" dirty="0" smtClean="0">
                <a:latin typeface="+mj-lt"/>
              </a:rPr>
              <a:t>Rekonstrukcija zgrade bivše domobranske vojarne</a:t>
            </a:r>
          </a:p>
          <a:p>
            <a:pPr marL="514350" indent="-514350">
              <a:buAutoNum type="arabicPeriod"/>
            </a:pPr>
            <a:endParaRPr lang="hr-HR" dirty="0">
              <a:latin typeface="+mj-lt"/>
            </a:endParaRPr>
          </a:p>
          <a:p>
            <a:pPr>
              <a:buFontTx/>
              <a:buChar char="-"/>
            </a:pPr>
            <a:r>
              <a:rPr lang="hr-HR" sz="2400" dirty="0" smtClean="0">
                <a:latin typeface="+mj-lt"/>
              </a:rPr>
              <a:t>Uključuje radove na rekonstrukciji zgrade bivše domobranske vojarne</a:t>
            </a:r>
          </a:p>
          <a:p>
            <a:pPr>
              <a:buFontTx/>
              <a:buChar char="-"/>
            </a:pPr>
            <a:r>
              <a:rPr lang="hr-HR" sz="2400" dirty="0" smtClean="0">
                <a:latin typeface="+mj-lt"/>
              </a:rPr>
              <a:t>Kompleks koji se sastoji od 3 zgrade</a:t>
            </a:r>
          </a:p>
          <a:p>
            <a:pPr>
              <a:buFontTx/>
              <a:buChar char="-"/>
            </a:pPr>
            <a:r>
              <a:rPr lang="hr-HR" sz="2400" dirty="0" smtClean="0">
                <a:latin typeface="+mj-lt"/>
              </a:rPr>
              <a:t>Postoji građevinska dozvola</a:t>
            </a:r>
          </a:p>
          <a:p>
            <a:pPr>
              <a:buFontTx/>
              <a:buChar char="-"/>
            </a:pPr>
            <a:r>
              <a:rPr lang="hr-HR" sz="2400" dirty="0" smtClean="0">
                <a:latin typeface="+mj-lt"/>
              </a:rPr>
              <a:t>Aktivnost se sastoji od provođenja postupka javne nabave te izvođenja radova od strane ugovorenih izvođača</a:t>
            </a:r>
          </a:p>
          <a:p>
            <a:pPr marL="0" indent="0">
              <a:buNone/>
            </a:pPr>
            <a:endParaRPr lang="hr-HR" dirty="0" smtClean="0">
              <a:latin typeface="+mj-lt"/>
            </a:endParaRPr>
          </a:p>
          <a:p>
            <a:pPr marL="0" indent="0">
              <a:buNone/>
            </a:pPr>
            <a:r>
              <a:rPr lang="hr-HR" sz="2400" dirty="0" smtClean="0">
                <a:latin typeface="+mj-lt"/>
              </a:rPr>
              <a:t>- Vrijednost radova: </a:t>
            </a:r>
            <a:r>
              <a:rPr lang="hr-HR" sz="2400" b="1" dirty="0" smtClean="0">
                <a:latin typeface="+mj-lt"/>
              </a:rPr>
              <a:t>68.802.873,66 kn</a:t>
            </a:r>
          </a:p>
          <a:p>
            <a:pPr marL="0" indent="0">
              <a:buNone/>
            </a:pPr>
            <a:endParaRPr lang="hr-HR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7412477" y="6611779"/>
            <a:ext cx="4779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 smtClean="0"/>
              <a:t>Projekt je sufinanciran sredstvima EU iz Operativnog programa Konkurentnost i kohezija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5926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1054</Words>
  <Application>Microsoft Office PowerPoint</Application>
  <PresentationFormat>Široki zaslon</PresentationFormat>
  <Paragraphs>125</Paragraphs>
  <Slides>20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sustava Office</vt:lpstr>
      <vt:lpstr>TEHNIČKA ŠKOLA SISAK Regionalni centar kompetentnosti u sektoru elektrotehnika i računalstvo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Davor Malović</dc:creator>
  <cp:lastModifiedBy>Davor Malović</cp:lastModifiedBy>
  <cp:revision>35</cp:revision>
  <cp:lastPrinted>2020-11-29T08:46:42Z</cp:lastPrinted>
  <dcterms:created xsi:type="dcterms:W3CDTF">2020-11-28T11:37:14Z</dcterms:created>
  <dcterms:modified xsi:type="dcterms:W3CDTF">2020-12-13T10:55:58Z</dcterms:modified>
</cp:coreProperties>
</file>